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0" r:id="rId12"/>
    <p:sldId id="265" r:id="rId13"/>
    <p:sldId id="267" r:id="rId14"/>
    <p:sldId id="268" r:id="rId15"/>
    <p:sldId id="269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Bookman Old Style" pitchFamily="18" charset="0"/>
              </a:rPr>
              <a:t>ИНТЕЛЛЕКТУАЛЬНОЕ </a:t>
            </a:r>
            <a:br>
              <a:rPr lang="ru-RU" sz="4800" b="1" dirty="0" smtClean="0">
                <a:latin typeface="Bookman Old Style" pitchFamily="18" charset="0"/>
              </a:rPr>
            </a:br>
            <a:r>
              <a:rPr lang="ru-RU" sz="4800" b="1" dirty="0" smtClean="0">
                <a:latin typeface="Bookman Old Style" pitchFamily="18" charset="0"/>
              </a:rPr>
              <a:t>КАЗИНО</a:t>
            </a:r>
            <a:endParaRPr lang="ru-RU" sz="48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Игра по русскому языку и литературе в 7-8 классах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«ОДЕНЬ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ЛИТЕРАТУРНОГО ГЕРОЯ»</a:t>
            </a:r>
            <a:br>
              <a:rPr lang="ru-RU" b="1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Bookman Old Style" pitchFamily="18" charset="0"/>
              </a:rPr>
              <a:t>Цилиндр, </a:t>
            </a:r>
            <a:r>
              <a:rPr lang="ru-RU" u="sng" dirty="0" smtClean="0">
                <a:latin typeface="Bookman Old Style" pitchFamily="18" charset="0"/>
              </a:rPr>
              <a:t>рубашка</a:t>
            </a:r>
            <a:r>
              <a:rPr lang="ru-RU" u="sng" dirty="0" smtClean="0">
                <a:latin typeface="Bookman Old Style" pitchFamily="18" charset="0"/>
              </a:rPr>
              <a:t>, сшитая матерью</a:t>
            </a:r>
            <a:r>
              <a:rPr lang="ru-RU" dirty="0" smtClean="0">
                <a:latin typeface="Bookman Old Style" pitchFamily="18" charset="0"/>
              </a:rPr>
              <a:t>, белые носки, краги, </a:t>
            </a:r>
            <a:r>
              <a:rPr lang="ru-RU" u="sng" dirty="0" smtClean="0">
                <a:latin typeface="Bookman Old Style" pitchFamily="18" charset="0"/>
              </a:rPr>
              <a:t>старый пиджак не по размеру</a:t>
            </a:r>
            <a:r>
              <a:rPr lang="ru-RU" dirty="0" smtClean="0">
                <a:latin typeface="Bookman Old Style" pitchFamily="18" charset="0"/>
              </a:rPr>
              <a:t>, белая рубашка с жёстким стоячим  воротником, ботфорты, узкие светлые панталоны на штрипках, костюм из шерстяной ткани, подвязки, атласная лента, махровый халат, пончо, </a:t>
            </a:r>
            <a:r>
              <a:rPr lang="ru-RU" u="sng" dirty="0" smtClean="0">
                <a:latin typeface="Bookman Old Style" pitchFamily="18" charset="0"/>
              </a:rPr>
              <a:t>светло-зеленые штаны, перешитые из отцовских</a:t>
            </a:r>
            <a:r>
              <a:rPr lang="ru-RU" dirty="0" smtClean="0">
                <a:latin typeface="Bookman Old Style" pitchFamily="18" charset="0"/>
              </a:rPr>
              <a:t>, фрак, высокие сапоги мягкой кожи, туфли с небольшим каблуком, шляпа из фетра с перьями, узкие брюки со стрелками, перчатки, армяк, военный сюртук (мундир) с эполетами, картуз,  короткий жилет, трость, манишка, кринолин, брегет, </a:t>
            </a:r>
            <a:r>
              <a:rPr lang="ru-RU" u="sng" dirty="0" smtClean="0">
                <a:latin typeface="Bookman Old Style" pitchFamily="18" charset="0"/>
              </a:rPr>
              <a:t>чирки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«Уроки французского» В.Г.Распутина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Bookman Old Style" pitchFamily="18" charset="0"/>
              </a:rPr>
              <a:t>«…</a:t>
            </a:r>
            <a:r>
              <a:rPr lang="ru-RU" dirty="0" smtClean="0">
                <a:latin typeface="Bookman Old Style" pitchFamily="18" charset="0"/>
              </a:rPr>
              <a:t>перед ней крючился на парте тощий диковатый мальчишка с разбитым лицом, неопрятный без матери и одинокий, в старом, застиранном пиджачишке на обвислых плечах, который впору был на груди, но из которого далеко вылезали руки; в перешитых из отцовских галифе и заправленных в чирки марких светло-зеленых штанах со следами вчерашней драки. Я еще раньше заметил, с каким любопытством поглядывает Лидия Михайловна на мою обувку. Из всего класса в чирках ходил только 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latin typeface="Bookman Old Style" pitchFamily="18" charset="0"/>
              </a:rPr>
              <a:t>чИрки</a:t>
            </a:r>
            <a:endParaRPr lang="ru-RU" sz="6000" b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3"/>
            <a:ext cx="7000924" cy="52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94338" cy="64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11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«Модные слова»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latin typeface="Bookman Old Style" pitchFamily="18" charset="0"/>
              </a:rPr>
              <a:t>Тинэйджер – </a:t>
            </a:r>
          </a:p>
          <a:p>
            <a:r>
              <a:rPr lang="ru-RU" sz="5400" dirty="0" smtClean="0">
                <a:latin typeface="Bookman Old Style" pitchFamily="18" charset="0"/>
              </a:rPr>
              <a:t>Триллер – </a:t>
            </a:r>
          </a:p>
          <a:p>
            <a:r>
              <a:rPr lang="ru-RU" sz="5400" dirty="0" err="1" smtClean="0">
                <a:latin typeface="Bookman Old Style" pitchFamily="18" charset="0"/>
              </a:rPr>
              <a:t>Гламурный</a:t>
            </a:r>
            <a:r>
              <a:rPr lang="ru-RU" sz="5400" dirty="0" smtClean="0">
                <a:latin typeface="Bookman Old Style" pitchFamily="18" charset="0"/>
              </a:rPr>
              <a:t> –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«Модные слова»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Тинэйджер – подросток с 13 до 19 лет.</a:t>
            </a:r>
          </a:p>
          <a:p>
            <a:r>
              <a:rPr lang="ru-RU" dirty="0" smtClean="0">
                <a:latin typeface="Bookman Old Style" pitchFamily="18" charset="0"/>
              </a:rPr>
              <a:t>Триллер – книга или фильм, вызывающая нарастающее чувство страха.</a:t>
            </a:r>
          </a:p>
          <a:p>
            <a:r>
              <a:rPr lang="ru-RU" dirty="0" err="1" smtClean="0">
                <a:latin typeface="Bookman Old Style" pitchFamily="18" charset="0"/>
              </a:rPr>
              <a:t>Гламурный</a:t>
            </a:r>
            <a:r>
              <a:rPr lang="ru-RU" dirty="0" smtClean="0">
                <a:latin typeface="Bookman Old Style" pitchFamily="18" charset="0"/>
              </a:rPr>
              <a:t> – модный, с шиком.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«Как баяли 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на </a:t>
            </a:r>
            <a:r>
              <a:rPr lang="ru-RU" b="1" dirty="0" err="1" smtClean="0">
                <a:latin typeface="Bookman Old Style" pitchFamily="18" charset="0"/>
              </a:rPr>
              <a:t>Каргополье</a:t>
            </a:r>
            <a:r>
              <a:rPr lang="ru-RU" b="1" dirty="0" smtClean="0">
                <a:latin typeface="Bookman Old Style" pitchFamily="18" charset="0"/>
              </a:rPr>
              <a:t> в старину»</a:t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err="1" smtClean="0">
                <a:latin typeface="Bookman Old Style" pitchFamily="18" charset="0"/>
              </a:rPr>
              <a:t>Скибка</a:t>
            </a:r>
            <a:r>
              <a:rPr lang="ru-RU" sz="4800" dirty="0" smtClean="0">
                <a:latin typeface="Bookman Old Style" pitchFamily="18" charset="0"/>
              </a:rPr>
              <a:t> – </a:t>
            </a:r>
          </a:p>
          <a:p>
            <a:r>
              <a:rPr lang="ru-RU" sz="4800" dirty="0" smtClean="0">
                <a:latin typeface="Bookman Old Style" pitchFamily="18" charset="0"/>
              </a:rPr>
              <a:t>Тата (тятя) – </a:t>
            </a:r>
          </a:p>
          <a:p>
            <a:r>
              <a:rPr lang="ru-RU" sz="4800" dirty="0" smtClean="0">
                <a:latin typeface="Bookman Old Style" pitchFamily="18" charset="0"/>
              </a:rPr>
              <a:t>Утиральник – </a:t>
            </a:r>
          </a:p>
          <a:p>
            <a:r>
              <a:rPr lang="ru-RU" sz="4800" dirty="0" err="1" smtClean="0">
                <a:latin typeface="Bookman Old Style" pitchFamily="18" charset="0"/>
              </a:rPr>
              <a:t>Хамкать</a:t>
            </a:r>
            <a:r>
              <a:rPr lang="ru-RU" sz="4800" dirty="0" smtClean="0">
                <a:latin typeface="Bookman Old Style" pitchFamily="18" charset="0"/>
              </a:rPr>
              <a:t> – </a:t>
            </a:r>
            <a:r>
              <a:rPr lang="ru-RU" sz="4800" b="1" dirty="0" smtClean="0">
                <a:latin typeface="Bookman Old Style" pitchFamily="18" charset="0"/>
              </a:rPr>
              <a:t> </a:t>
            </a:r>
            <a:endParaRPr lang="ru-RU" sz="4800" dirty="0" smtClean="0">
              <a:latin typeface="Bookman Old Style" pitchFamily="18" charset="0"/>
            </a:endParaRPr>
          </a:p>
          <a:p>
            <a:r>
              <a:rPr lang="ru-RU" sz="4800" dirty="0" err="1" smtClean="0">
                <a:latin typeface="Bookman Old Style" pitchFamily="18" charset="0"/>
              </a:rPr>
              <a:t>Исподки</a:t>
            </a:r>
            <a:r>
              <a:rPr lang="ru-RU" sz="4800" dirty="0" smtClean="0">
                <a:latin typeface="Bookman Old Style" pitchFamily="18" charset="0"/>
              </a:rPr>
              <a:t> –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«Как баяли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на </a:t>
            </a:r>
            <a:r>
              <a:rPr lang="ru-RU" b="1" dirty="0" err="1" smtClean="0">
                <a:latin typeface="Bookman Old Style" pitchFamily="18" charset="0"/>
              </a:rPr>
              <a:t>Каргополье</a:t>
            </a:r>
            <a:r>
              <a:rPr lang="ru-RU" b="1" dirty="0" smtClean="0">
                <a:latin typeface="Bookman Old Style" pitchFamily="18" charset="0"/>
              </a:rPr>
              <a:t> в старину»</a:t>
            </a:r>
            <a:br>
              <a:rPr lang="ru-RU" b="1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Bookman Old Style" pitchFamily="18" charset="0"/>
              </a:rPr>
              <a:t>Скибка</a:t>
            </a:r>
            <a:r>
              <a:rPr lang="ru-RU" sz="3600" dirty="0" smtClean="0">
                <a:latin typeface="Bookman Old Style" pitchFamily="18" charset="0"/>
              </a:rPr>
              <a:t> – </a:t>
            </a:r>
            <a:r>
              <a:rPr lang="ru-RU" sz="3600" dirty="0" smtClean="0">
                <a:latin typeface="Bookman Old Style" pitchFamily="18" charset="0"/>
              </a:rPr>
              <a:t>кусок хлеба</a:t>
            </a:r>
            <a:endParaRPr lang="ru-RU" sz="3600" dirty="0" smtClean="0">
              <a:latin typeface="Bookman Old Style" pitchFamily="18" charset="0"/>
            </a:endParaRPr>
          </a:p>
          <a:p>
            <a:r>
              <a:rPr lang="ru-RU" sz="3600" dirty="0" smtClean="0">
                <a:latin typeface="Bookman Old Style" pitchFamily="18" charset="0"/>
              </a:rPr>
              <a:t>Тата (тятя) – </a:t>
            </a:r>
            <a:r>
              <a:rPr lang="ru-RU" sz="3600" dirty="0" smtClean="0">
                <a:latin typeface="Bookman Old Style" pitchFamily="18" charset="0"/>
              </a:rPr>
              <a:t>папа</a:t>
            </a:r>
            <a:endParaRPr lang="ru-RU" sz="3600" dirty="0" smtClean="0">
              <a:latin typeface="Bookman Old Style" pitchFamily="18" charset="0"/>
            </a:endParaRPr>
          </a:p>
          <a:p>
            <a:r>
              <a:rPr lang="ru-RU" sz="3600" dirty="0" smtClean="0">
                <a:latin typeface="Bookman Old Style" pitchFamily="18" charset="0"/>
              </a:rPr>
              <a:t>Утиральник – </a:t>
            </a:r>
            <a:r>
              <a:rPr lang="ru-RU" sz="3600" dirty="0" smtClean="0">
                <a:latin typeface="Bookman Old Style" pitchFamily="18" charset="0"/>
              </a:rPr>
              <a:t>полотенце</a:t>
            </a:r>
            <a:endParaRPr lang="ru-RU" sz="3600" dirty="0" smtClean="0">
              <a:latin typeface="Bookman Old Style" pitchFamily="18" charset="0"/>
            </a:endParaRPr>
          </a:p>
          <a:p>
            <a:r>
              <a:rPr lang="ru-RU" sz="3600" dirty="0" err="1" smtClean="0">
                <a:latin typeface="Bookman Old Style" pitchFamily="18" charset="0"/>
              </a:rPr>
              <a:t>Хамкать</a:t>
            </a:r>
            <a:r>
              <a:rPr lang="ru-RU" sz="3600" dirty="0" smtClean="0">
                <a:latin typeface="Bookman Old Style" pitchFamily="18" charset="0"/>
              </a:rPr>
              <a:t> – 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dirty="0" smtClean="0">
                <a:latin typeface="Bookman Old Style" pitchFamily="18" charset="0"/>
              </a:rPr>
              <a:t>зевать</a:t>
            </a:r>
            <a:endParaRPr lang="ru-RU" sz="3600" dirty="0" smtClean="0">
              <a:latin typeface="Bookman Old Style" pitchFamily="18" charset="0"/>
            </a:endParaRPr>
          </a:p>
          <a:p>
            <a:r>
              <a:rPr lang="ru-RU" sz="3600" dirty="0" err="1" smtClean="0">
                <a:latin typeface="Bookman Old Style" pitchFamily="18" charset="0"/>
              </a:rPr>
              <a:t>Исподки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smtClean="0">
                <a:latin typeface="Bookman Old Style" pitchFamily="18" charset="0"/>
              </a:rPr>
              <a:t>– рукавицы, варежки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Bookman Old Style" pitchFamily="18" charset="0"/>
              </a:rPr>
              <a:t>1.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825" y="0"/>
            <a:ext cx="5849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«Узнай героя»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434" y="1357299"/>
            <a:ext cx="7559780" cy="502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«Узнай героя»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13962"/>
            <a:ext cx="4000528" cy="562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«Узнай героя»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174" y="1357298"/>
            <a:ext cx="750099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Этимология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1. Пономарёв                    а) делал бочки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2. Скорняков                    б) шил тулупы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3. Бондарев                      </a:t>
            </a:r>
            <a:r>
              <a:rPr lang="ru-RU" sz="2800" dirty="0" smtClean="0">
                <a:latin typeface="Bookman Old Style" pitchFamily="18" charset="0"/>
              </a:rPr>
              <a:t>в</a:t>
            </a:r>
            <a:r>
              <a:rPr lang="ru-RU" sz="2800" dirty="0" smtClean="0">
                <a:latin typeface="Bookman Old Style" pitchFamily="18" charset="0"/>
              </a:rPr>
              <a:t>) служил в суде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4. Сыромятников             г) выделывал кожу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5. </a:t>
            </a:r>
            <a:r>
              <a:rPr lang="ru-RU" sz="2800" dirty="0" err="1" smtClean="0">
                <a:latin typeface="Bookman Old Style" pitchFamily="18" charset="0"/>
              </a:rPr>
              <a:t>Стряпчев</a:t>
            </a:r>
            <a:r>
              <a:rPr lang="ru-RU" sz="2800" dirty="0" smtClean="0">
                <a:latin typeface="Bookman Old Style" pitchFamily="18" charset="0"/>
              </a:rPr>
              <a:t>                      </a:t>
            </a:r>
            <a:r>
              <a:rPr lang="ru-RU" sz="2800" dirty="0" err="1" smtClean="0">
                <a:latin typeface="Bookman Old Style" pitchFamily="18" charset="0"/>
              </a:rPr>
              <a:t>д</a:t>
            </a:r>
            <a:r>
              <a:rPr lang="ru-RU" sz="2800" dirty="0" smtClean="0">
                <a:latin typeface="Bookman Old Style" pitchFamily="18" charset="0"/>
              </a:rPr>
              <a:t>) служил в церкви</a:t>
            </a:r>
          </a:p>
          <a:p>
            <a:pPr>
              <a:buNone/>
            </a:pP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Этимология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1. Пономарёв                    а</a:t>
            </a:r>
            <a:r>
              <a:rPr lang="ru-RU" sz="2800" dirty="0" smtClean="0">
                <a:latin typeface="Bookman Old Style" pitchFamily="18" charset="0"/>
              </a:rPr>
              <a:t>) служил в церкви</a:t>
            </a:r>
            <a:endParaRPr lang="ru-RU" sz="2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2. Скорняков                    б) шил тулупы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3. Бондарев                      в) </a:t>
            </a:r>
            <a:r>
              <a:rPr lang="ru-RU" sz="2800" dirty="0" smtClean="0">
                <a:latin typeface="Bookman Old Style" pitchFamily="18" charset="0"/>
              </a:rPr>
              <a:t>делал бочки</a:t>
            </a:r>
            <a:endParaRPr lang="ru-RU" sz="2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4. Сыромятников             г) выделывал кожу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5. </a:t>
            </a:r>
            <a:r>
              <a:rPr lang="ru-RU" sz="2800" dirty="0" err="1" smtClean="0">
                <a:latin typeface="Bookman Old Style" pitchFamily="18" charset="0"/>
              </a:rPr>
              <a:t>Стряпчев</a:t>
            </a:r>
            <a:r>
              <a:rPr lang="ru-RU" sz="2800" dirty="0" smtClean="0">
                <a:latin typeface="Bookman Old Style" pitchFamily="18" charset="0"/>
              </a:rPr>
              <a:t>                      </a:t>
            </a:r>
            <a:r>
              <a:rPr lang="ru-RU" sz="2800" dirty="0" err="1" smtClean="0">
                <a:latin typeface="Bookman Old Style" pitchFamily="18" charset="0"/>
              </a:rPr>
              <a:t>д</a:t>
            </a:r>
            <a:r>
              <a:rPr lang="ru-RU" sz="2800" dirty="0" smtClean="0">
                <a:latin typeface="Bookman Old Style" pitchFamily="18" charset="0"/>
              </a:rPr>
              <a:t>) </a:t>
            </a:r>
            <a:r>
              <a:rPr lang="ru-RU" sz="2800" dirty="0" smtClean="0">
                <a:latin typeface="Bookman Old Style" pitchFamily="18" charset="0"/>
              </a:rPr>
              <a:t>служил в суде</a:t>
            </a:r>
            <a:endParaRPr lang="ru-RU" sz="2800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Закончи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4768865"/>
          </a:xfrm>
        </p:spPr>
        <p:txBody>
          <a:bodyPr>
            <a:normAutofit fontScale="92500"/>
          </a:bodyPr>
          <a:lstStyle/>
          <a:p>
            <a:r>
              <a:rPr lang="ru-RU" sz="3000" dirty="0" smtClean="0">
                <a:latin typeface="Bookman Old Style" pitchFamily="18" charset="0"/>
              </a:rPr>
              <a:t>Волка бояться…  </a:t>
            </a: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smtClean="0">
                <a:latin typeface="Bookman Old Style" pitchFamily="18" charset="0"/>
              </a:rPr>
              <a:t>вылетит не поймаешь.</a:t>
            </a:r>
          </a:p>
          <a:p>
            <a:r>
              <a:rPr lang="ru-RU" sz="3000" dirty="0" smtClean="0">
                <a:latin typeface="Bookman Old Style" pitchFamily="18" charset="0"/>
              </a:rPr>
              <a:t>Жизнь прожить …      а лень портит.</a:t>
            </a:r>
          </a:p>
          <a:p>
            <a:r>
              <a:rPr lang="ru-RU" sz="3000" dirty="0" smtClean="0">
                <a:latin typeface="Bookman Old Style" pitchFamily="18" charset="0"/>
              </a:rPr>
              <a:t>Лучше поздно…      сажа бела.</a:t>
            </a:r>
          </a:p>
          <a:p>
            <a:r>
              <a:rPr lang="ru-RU" sz="3000" dirty="0" smtClean="0">
                <a:latin typeface="Bookman Old Style" pitchFamily="18" charset="0"/>
              </a:rPr>
              <a:t>Труд человека кормит</a:t>
            </a:r>
            <a:r>
              <a:rPr lang="ru-RU" sz="3000" dirty="0" smtClean="0">
                <a:latin typeface="Bookman Old Style" pitchFamily="18" charset="0"/>
              </a:rPr>
              <a:t>… </a:t>
            </a:r>
            <a:r>
              <a:rPr lang="ru-RU" sz="3000" dirty="0" smtClean="0">
                <a:latin typeface="Bookman Old Style" pitchFamily="18" charset="0"/>
              </a:rPr>
              <a:t>хорошо кончается.</a:t>
            </a:r>
          </a:p>
          <a:p>
            <a:r>
              <a:rPr lang="ru-RU" sz="3000" dirty="0" smtClean="0">
                <a:latin typeface="Bookman Old Style" pitchFamily="18" charset="0"/>
              </a:rPr>
              <a:t>Дела как …      чем никогда.</a:t>
            </a:r>
          </a:p>
          <a:p>
            <a:r>
              <a:rPr lang="ru-RU" sz="3000" dirty="0" smtClean="0">
                <a:latin typeface="Bookman Old Style" pitchFamily="18" charset="0"/>
              </a:rPr>
              <a:t>Худой мир лучше…       не поле перейти.</a:t>
            </a:r>
          </a:p>
          <a:p>
            <a:r>
              <a:rPr lang="ru-RU" sz="3000" dirty="0" smtClean="0">
                <a:latin typeface="Bookman Old Style" pitchFamily="18" charset="0"/>
              </a:rPr>
              <a:t>Хлеб - батюшка …   доброй ссоры.</a:t>
            </a:r>
          </a:p>
          <a:p>
            <a:r>
              <a:rPr lang="ru-RU" sz="3000" dirty="0" smtClean="0">
                <a:latin typeface="Bookman Old Style" pitchFamily="18" charset="0"/>
              </a:rPr>
              <a:t>Все хорошо, что…  вода – матушка.</a:t>
            </a:r>
          </a:p>
          <a:p>
            <a:r>
              <a:rPr lang="ru-RU" sz="3000" dirty="0" smtClean="0">
                <a:latin typeface="Bookman Old Style" pitchFamily="18" charset="0"/>
              </a:rPr>
              <a:t>Слово не воробей…    в лес не ходить.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Закончи пословицу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latin typeface="Bookman Old Style" pitchFamily="18" charset="0"/>
              </a:rPr>
              <a:t>Волка </a:t>
            </a:r>
            <a:r>
              <a:rPr lang="ru-RU" sz="2800" dirty="0" smtClean="0">
                <a:latin typeface="Bookman Old Style" pitchFamily="18" charset="0"/>
              </a:rPr>
              <a:t>бояться – в лес не ходить.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Жизнь </a:t>
            </a:r>
            <a:r>
              <a:rPr lang="ru-RU" sz="2800" dirty="0" smtClean="0">
                <a:latin typeface="Bookman Old Style" pitchFamily="18" charset="0"/>
              </a:rPr>
              <a:t>прожить – не поле перейти.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Лучше </a:t>
            </a:r>
            <a:r>
              <a:rPr lang="ru-RU" sz="2800" dirty="0" smtClean="0">
                <a:latin typeface="Bookman Old Style" pitchFamily="18" charset="0"/>
              </a:rPr>
              <a:t>поздно, чем никогда.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Труд человека </a:t>
            </a:r>
            <a:r>
              <a:rPr lang="ru-RU" sz="2800" dirty="0" smtClean="0">
                <a:latin typeface="Bookman Old Style" pitchFamily="18" charset="0"/>
              </a:rPr>
              <a:t>кормит, а лень портит.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Дела как </a:t>
            </a:r>
            <a:r>
              <a:rPr lang="ru-RU" sz="2800" dirty="0" smtClean="0">
                <a:latin typeface="Bookman Old Style" pitchFamily="18" charset="0"/>
              </a:rPr>
              <a:t>сажа бела.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Худой мир </a:t>
            </a:r>
            <a:r>
              <a:rPr lang="ru-RU" sz="2800" dirty="0" smtClean="0">
                <a:latin typeface="Bookman Old Style" pitchFamily="18" charset="0"/>
              </a:rPr>
              <a:t>лучше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доброй ссоры.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Хлеб </a:t>
            </a:r>
            <a:r>
              <a:rPr lang="ru-RU" sz="2800" dirty="0" smtClean="0">
                <a:latin typeface="Bookman Old Style" pitchFamily="18" charset="0"/>
              </a:rPr>
              <a:t>– батюшка, вода – матушка.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Все хорошо, </a:t>
            </a:r>
            <a:r>
              <a:rPr lang="ru-RU" sz="2800" dirty="0" smtClean="0">
                <a:latin typeface="Bookman Old Style" pitchFamily="18" charset="0"/>
              </a:rPr>
              <a:t>что хорошо кончается.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Слово не </a:t>
            </a:r>
            <a:r>
              <a:rPr lang="ru-RU" sz="2800" dirty="0" smtClean="0">
                <a:latin typeface="Bookman Old Style" pitchFamily="18" charset="0"/>
              </a:rPr>
              <a:t>воробей, вылетит – не поймаешь.</a:t>
            </a:r>
            <a:endParaRPr lang="ru-RU" sz="2800" dirty="0" smtClean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ЧЁРНЫЙ ЯЩИК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89883" cy="64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Bookman Old Style" pitchFamily="18" charset="0"/>
              </a:rPr>
              <a:t>2.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335"/>
            <a:ext cx="6029315" cy="67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Устаревшие слова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77500" lnSpcReduction="20000"/>
          </a:bodyPr>
          <a:lstStyle/>
          <a:p>
            <a:r>
              <a:rPr lang="ru-RU" sz="4200" dirty="0" smtClean="0">
                <a:latin typeface="Bookman Old Style" pitchFamily="18" charset="0"/>
              </a:rPr>
              <a:t>Выя </a:t>
            </a:r>
            <a:r>
              <a:rPr lang="ru-RU" sz="4200" dirty="0" smtClean="0">
                <a:latin typeface="Bookman Old Style" pitchFamily="18" charset="0"/>
              </a:rPr>
              <a:t>– </a:t>
            </a:r>
          </a:p>
          <a:p>
            <a:r>
              <a:rPr lang="ru-RU" sz="4200" dirty="0" smtClean="0">
                <a:latin typeface="Bookman Old Style" pitchFamily="18" charset="0"/>
              </a:rPr>
              <a:t>десница </a:t>
            </a:r>
            <a:r>
              <a:rPr lang="ru-RU" sz="4200" dirty="0" smtClean="0">
                <a:latin typeface="Bookman Old Style" pitchFamily="18" charset="0"/>
              </a:rPr>
              <a:t>–</a:t>
            </a:r>
          </a:p>
          <a:p>
            <a:r>
              <a:rPr lang="ru-RU" sz="4200" dirty="0" smtClean="0">
                <a:latin typeface="Bookman Old Style" pitchFamily="18" charset="0"/>
              </a:rPr>
              <a:t>рамена –</a:t>
            </a:r>
          </a:p>
          <a:p>
            <a:r>
              <a:rPr lang="ru-RU" sz="4200" dirty="0" smtClean="0">
                <a:latin typeface="Bookman Old Style" pitchFamily="18" charset="0"/>
              </a:rPr>
              <a:t>длань – </a:t>
            </a:r>
          </a:p>
          <a:p>
            <a:r>
              <a:rPr lang="ru-RU" sz="4200" dirty="0" smtClean="0">
                <a:latin typeface="Bookman Old Style" pitchFamily="18" charset="0"/>
              </a:rPr>
              <a:t>чело </a:t>
            </a:r>
            <a:r>
              <a:rPr lang="ru-RU" sz="4200" dirty="0" smtClean="0">
                <a:latin typeface="Bookman Old Style" pitchFamily="18" charset="0"/>
              </a:rPr>
              <a:t>–</a:t>
            </a:r>
            <a:endParaRPr lang="ru-RU" sz="4200" dirty="0" smtClean="0">
              <a:latin typeface="Bookman Old Style" pitchFamily="18" charset="0"/>
            </a:endParaRPr>
          </a:p>
          <a:p>
            <a:r>
              <a:rPr lang="ru-RU" sz="4200" dirty="0" smtClean="0">
                <a:latin typeface="Bookman Old Style" pitchFamily="18" charset="0"/>
              </a:rPr>
              <a:t>уста –</a:t>
            </a:r>
          </a:p>
          <a:p>
            <a:r>
              <a:rPr lang="ru-RU" sz="4200" dirty="0" smtClean="0">
                <a:latin typeface="Bookman Old Style" pitchFamily="18" charset="0"/>
              </a:rPr>
              <a:t> ланиты –</a:t>
            </a:r>
          </a:p>
          <a:p>
            <a:r>
              <a:rPr lang="ru-RU" sz="4200" dirty="0" smtClean="0">
                <a:latin typeface="Bookman Old Style" pitchFamily="18" charset="0"/>
              </a:rPr>
              <a:t> перста </a:t>
            </a:r>
            <a:r>
              <a:rPr lang="ru-RU" sz="4200" dirty="0" smtClean="0">
                <a:latin typeface="Bookman Old Style" pitchFamily="18" charset="0"/>
              </a:rPr>
              <a:t>– </a:t>
            </a:r>
          </a:p>
          <a:p>
            <a:r>
              <a:rPr lang="ru-RU" sz="4200" dirty="0" smtClean="0">
                <a:latin typeface="Bookman Old Style" pitchFamily="18" charset="0"/>
              </a:rPr>
              <a:t>шуйца –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Устаревшие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Выя </a:t>
            </a:r>
            <a:r>
              <a:rPr lang="ru-RU" dirty="0" smtClean="0">
                <a:latin typeface="Bookman Old Style" pitchFamily="18" charset="0"/>
              </a:rPr>
              <a:t>- шея;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десница- </a:t>
            </a:r>
            <a:r>
              <a:rPr lang="ru-RU" dirty="0" smtClean="0">
                <a:latin typeface="Bookman Old Style" pitchFamily="18" charset="0"/>
              </a:rPr>
              <a:t>правая рука;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рамена </a:t>
            </a:r>
            <a:r>
              <a:rPr lang="ru-RU" dirty="0" smtClean="0">
                <a:latin typeface="Bookman Old Style" pitchFamily="18" charset="0"/>
              </a:rPr>
              <a:t>– плечи,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длань </a:t>
            </a:r>
            <a:r>
              <a:rPr lang="ru-RU" dirty="0" smtClean="0">
                <a:latin typeface="Bookman Old Style" pitchFamily="18" charset="0"/>
              </a:rPr>
              <a:t>- ладонь;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чело-лоб</a:t>
            </a:r>
            <a:r>
              <a:rPr lang="ru-RU" dirty="0" smtClean="0">
                <a:latin typeface="Bookman Old Style" pitchFamily="18" charset="0"/>
              </a:rPr>
              <a:t>;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уста-губы</a:t>
            </a:r>
            <a:r>
              <a:rPr lang="ru-RU" dirty="0" smtClean="0">
                <a:latin typeface="Bookman Old Style" pitchFamily="18" charset="0"/>
              </a:rPr>
              <a:t>,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ланиты-щеки</a:t>
            </a:r>
            <a:r>
              <a:rPr lang="ru-RU" dirty="0" smtClean="0">
                <a:latin typeface="Bookman Old Style" pitchFamily="18" charset="0"/>
              </a:rPr>
              <a:t>, </a:t>
            </a:r>
          </a:p>
          <a:p>
            <a:r>
              <a:rPr lang="ru-RU" dirty="0" smtClean="0">
                <a:latin typeface="Bookman Old Style" pitchFamily="18" charset="0"/>
              </a:rPr>
              <a:t>перста </a:t>
            </a:r>
            <a:r>
              <a:rPr lang="ru-RU" dirty="0" smtClean="0">
                <a:latin typeface="Bookman Old Style" pitchFamily="18" charset="0"/>
              </a:rPr>
              <a:t>– пальцы,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шуйца- </a:t>
            </a:r>
            <a:r>
              <a:rPr lang="ru-RU" dirty="0" smtClean="0">
                <a:latin typeface="Bookman Old Style" pitchFamily="18" charset="0"/>
              </a:rPr>
              <a:t>левая рука.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Ура глаголу!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Bookman Old Style" pitchFamily="18" charset="0"/>
              </a:rPr>
              <a:t>«</a:t>
            </a:r>
            <a:r>
              <a:rPr lang="ru-RU" sz="3600" dirty="0" smtClean="0">
                <a:latin typeface="Bookman Old Style" pitchFamily="18" charset="0"/>
              </a:rPr>
              <a:t>Светает. Звонит, просыпаюсь, не встаю, сплю…Будит, сердится: «Опаздываешь!» Встаю, одеваюсь, умываюсь…»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К.И.Чуковский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«Живой как жизнь» (1962 г)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Bookman Old Style" pitchFamily="18" charset="0"/>
              </a:rPr>
              <a:t>3.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768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Владимир Иванович Даль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1475" y="1285860"/>
            <a:ext cx="4721759" cy="55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Сергей Иванович Ожегов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68612"/>
            <a:ext cx="4643469" cy="51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Дмитрий Николаевич Ушаков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479924" cy="517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«ОДЕНЬ 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ЛИТЕРАТУРНОГО </a:t>
            </a:r>
            <a:r>
              <a:rPr lang="ru-RU" b="1" dirty="0" smtClean="0">
                <a:latin typeface="Bookman Old Style" pitchFamily="18" charset="0"/>
              </a:rPr>
              <a:t>ГЕРОЯ»</a:t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Bookman Old Style" pitchFamily="18" charset="0"/>
              </a:rPr>
              <a:t>Цилиндр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рубашка, сшитая матерью, белые носки, краги, старый </a:t>
            </a:r>
            <a:r>
              <a:rPr lang="ru-RU" dirty="0" smtClean="0">
                <a:latin typeface="Bookman Old Style" pitchFamily="18" charset="0"/>
              </a:rPr>
              <a:t>пиджак </a:t>
            </a:r>
            <a:r>
              <a:rPr lang="ru-RU" dirty="0" smtClean="0">
                <a:latin typeface="Bookman Old Style" pitchFamily="18" charset="0"/>
              </a:rPr>
              <a:t>не по размеру, белая рубашка с жёстким стоячим  воротником, ботфорты, узкие светлые панталоны на штрипках, </a:t>
            </a:r>
            <a:r>
              <a:rPr lang="ru-RU" dirty="0" smtClean="0">
                <a:latin typeface="Bookman Old Style" pitchFamily="18" charset="0"/>
              </a:rPr>
              <a:t>костюм из шерстяной ткани, </a:t>
            </a:r>
            <a:r>
              <a:rPr lang="ru-RU" dirty="0" smtClean="0">
                <a:latin typeface="Bookman Old Style" pitchFamily="18" charset="0"/>
              </a:rPr>
              <a:t>подвязки, атласная лента, </a:t>
            </a:r>
            <a:r>
              <a:rPr lang="ru-RU" dirty="0" smtClean="0">
                <a:latin typeface="Bookman Old Style" pitchFamily="18" charset="0"/>
              </a:rPr>
              <a:t>махровый халат, </a:t>
            </a:r>
            <a:r>
              <a:rPr lang="ru-RU" dirty="0" smtClean="0">
                <a:latin typeface="Bookman Old Style" pitchFamily="18" charset="0"/>
              </a:rPr>
              <a:t>пончо, светло-зеленые штаны, перешитые из отцовских, фрак, высокие сапоги мягкой кожи, туфли с небольшим каблуком, шляпа из фетра с перьями, узкие брюки со стрелками, перчатки, армяк, военный сюртук (мундир) с эполетами, картуз,  короткий жилет, трость, манишка, кринолин, брегет, чирки.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«Уроки французского» В.Г.Распутина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072066" cy="33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2"/>
            <a:ext cx="4786314" cy="364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344</Words>
  <PresentationFormat>Экран (4:3)</PresentationFormat>
  <Paragraphs>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ИНТЕЛЛЕКТУАЛЬНОЕ  КАЗИНО</vt:lpstr>
      <vt:lpstr>1.</vt:lpstr>
      <vt:lpstr>2.</vt:lpstr>
      <vt:lpstr>3.</vt:lpstr>
      <vt:lpstr>Владимир Иванович Даль</vt:lpstr>
      <vt:lpstr>Сергей Иванович Ожегов</vt:lpstr>
      <vt:lpstr>Дмитрий Николаевич Ушаков</vt:lpstr>
      <vt:lpstr>«ОДЕНЬ  ЛИТЕРАТУРНОГО ГЕРОЯ» </vt:lpstr>
      <vt:lpstr>«Уроки французского» В.Г.Распутина</vt:lpstr>
      <vt:lpstr>«ОДЕНЬ  ЛИТЕРАТУРНОГО ГЕРОЯ» </vt:lpstr>
      <vt:lpstr>«Уроки французского» В.Г.Распутина</vt:lpstr>
      <vt:lpstr>чИрки</vt:lpstr>
      <vt:lpstr>Слайд 13</vt:lpstr>
      <vt:lpstr>Слайд 14</vt:lpstr>
      <vt:lpstr>Слайд 15</vt:lpstr>
      <vt:lpstr>«Модные слова»</vt:lpstr>
      <vt:lpstr>«Модные слова»</vt:lpstr>
      <vt:lpstr>«Как баяли  на Каргополье в старину» </vt:lpstr>
      <vt:lpstr>«Как баяли  на Каргополье в старину» </vt:lpstr>
      <vt:lpstr>«Узнай героя»</vt:lpstr>
      <vt:lpstr>«Узнай героя»</vt:lpstr>
      <vt:lpstr>«Узнай героя»</vt:lpstr>
      <vt:lpstr>Этимология</vt:lpstr>
      <vt:lpstr>Этимология</vt:lpstr>
      <vt:lpstr>Закончи пословицу</vt:lpstr>
      <vt:lpstr>Закончи пословицу</vt:lpstr>
      <vt:lpstr>ЧЁРНЫЙ ЯЩИК</vt:lpstr>
      <vt:lpstr>Слайд 28</vt:lpstr>
      <vt:lpstr>Слайд 29</vt:lpstr>
      <vt:lpstr>Устаревшие слова</vt:lpstr>
      <vt:lpstr>Устаревшие слова</vt:lpstr>
      <vt:lpstr>Ура глаголу!</vt:lpstr>
      <vt:lpstr>К.И.Чуковский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 КАЗИНО</dc:title>
  <dc:creator>Иришка</dc:creator>
  <cp:lastModifiedBy>таня</cp:lastModifiedBy>
  <cp:revision>9</cp:revision>
  <dcterms:created xsi:type="dcterms:W3CDTF">2017-03-22T13:44:22Z</dcterms:created>
  <dcterms:modified xsi:type="dcterms:W3CDTF">2017-03-22T14:46:51Z</dcterms:modified>
</cp:coreProperties>
</file>